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61" r:id="rId4"/>
    <p:sldId id="260" r:id="rId5"/>
    <p:sldId id="262" r:id="rId6"/>
    <p:sldId id="263" r:id="rId7"/>
    <p:sldId id="266" r:id="rId8"/>
    <p:sldId id="267" r:id="rId9"/>
    <p:sldId id="268" r:id="rId10"/>
    <p:sldId id="264" r:id="rId11"/>
    <p:sldId id="269" r:id="rId12"/>
    <p:sldId id="270" r:id="rId13"/>
    <p:sldId id="271" r:id="rId14"/>
    <p:sldId id="273" r:id="rId15"/>
    <p:sldId id="274" r:id="rId16"/>
    <p:sldId id="272" r:id="rId17"/>
    <p:sldId id="278" r:id="rId18"/>
    <p:sldId id="275" r:id="rId19"/>
    <p:sldId id="265" r:id="rId20"/>
    <p:sldId id="277" r:id="rId21"/>
    <p:sldId id="276" r:id="rId22"/>
  </p:sldIdLst>
  <p:sldSz cx="9144000" cy="5143500" type="screen16x9"/>
  <p:notesSz cx="6858000" cy="9144000"/>
  <p:embeddedFontLst>
    <p:embeddedFont>
      <p:font typeface="Lato" panose="020B0604020202020204" charset="0"/>
      <p:regular r:id="rId24"/>
      <p:bold r:id="rId25"/>
      <p:italic r:id="rId26"/>
      <p:boldItalic r:id="rId27"/>
    </p:embeddedFont>
    <p:embeddedFont>
      <p:font typeface="Raleway" panose="020B0604020202020204"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94"/>
  </p:normalViewPr>
  <p:slideViewPr>
    <p:cSldViewPr snapToGrid="0" snapToObjects="1">
      <p:cViewPr varScale="1">
        <p:scale>
          <a:sx n="151" d="100"/>
          <a:sy n="151" d="100"/>
        </p:scale>
        <p:origin x="47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8287394E-3698-4EB3-B088-7436527A9875}" type="presOf" srcId="{EFE71584-BD68-41D5-ACD0-05DA8B5AED5E}" destId="{1EFB7779-96A9-49EF-8588-888A6B6E4386}" srcOrd="0" destOrd="0" presId="urn:microsoft.com/office/officeart/2005/8/layout/list1"/>
    <dgm:cxn modelId="{EFE2A66F-04C4-4162-9D66-F4EFE30F105A}" type="presOf" srcId="{8F5F0091-999F-4734-B457-5032BF97D089}" destId="{E76AFB1A-64C7-4602-89A6-8B86F19733AB}" srcOrd="1"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A761BEA5-82C3-4D50-966C-F9D4AF12F5C6}">
      <dgm:prSet phldrT="[Text]"/>
      <dgm:spPr/>
      <dgm:t>
        <a:bodyPr/>
        <a:lstStyle/>
        <a:p>
          <a:r>
            <a:rPr lang="en-US" dirty="0"/>
            <a:t>Serverless</a:t>
          </a:r>
        </a:p>
      </dgm:t>
    </dgm:pt>
    <dgm:pt modelId="{C8FE868F-93D3-4EF4-82C6-21794B4B585B}" type="parTrans" cxnId="{D2054161-BE36-4CE7-93B9-F93553A348CD}">
      <dgm:prSet/>
      <dgm:spPr/>
      <dgm:t>
        <a:bodyPr/>
        <a:lstStyle/>
        <a:p>
          <a:endParaRPr lang="en-US"/>
        </a:p>
      </dgm:t>
    </dgm:pt>
    <dgm:pt modelId="{28162833-4B26-4378-8CFB-5938A2D7230E}" type="sibTrans" cxnId="{D2054161-BE36-4CE7-93B9-F93553A348CD}">
      <dgm:prSet/>
      <dgm:spPr/>
      <dgm:t>
        <a:bodyPr/>
        <a:lstStyle/>
        <a:p>
          <a:endParaRPr lang="en-US"/>
        </a:p>
      </dgm:t>
    </dgm:pt>
    <dgm:pt modelId="{3542010A-ECEC-4BB1-BFC9-02F46EC68D08}">
      <dgm:prSet phldrT="[Text]"/>
      <dgm:spPr/>
      <dgm:t>
        <a:bodyPr/>
        <a:lstStyle/>
        <a:p>
          <a:r>
            <a:rPr lang="en-US" dirty="0"/>
            <a:t>Overlaps with PaaS</a:t>
          </a:r>
        </a:p>
      </dgm:t>
    </dgm:pt>
    <dgm:pt modelId="{9E5AA92D-7709-41FA-A7CE-7658AB8D2FA0}" type="parTrans" cxnId="{DB3855B3-6742-41A9-8D35-3D927E0F53A1}">
      <dgm:prSet/>
      <dgm:spPr/>
      <dgm:t>
        <a:bodyPr/>
        <a:lstStyle/>
        <a:p>
          <a:endParaRPr lang="en-US"/>
        </a:p>
      </dgm:t>
    </dgm:pt>
    <dgm:pt modelId="{6CB9F086-E852-44D9-96A6-FEAB283B083D}" type="sibTrans" cxnId="{DB3855B3-6742-41A9-8D35-3D927E0F53A1}">
      <dgm:prSet/>
      <dgm:spPr/>
      <dgm:t>
        <a:bodyPr/>
        <a:lstStyle/>
        <a:p>
          <a:endParaRPr lang="en-US"/>
        </a:p>
      </dgm:t>
    </dgm:pt>
    <dgm:pt modelId="{7316B9C0-E807-4142-96E8-5A5F3F904DB9}">
      <dgm:prSet phldrT="[Text]"/>
      <dgm:spPr/>
      <dgm:t>
        <a:bodyPr/>
        <a:lstStyle/>
        <a:p>
          <a:r>
            <a:rPr lang="en-US" dirty="0"/>
            <a:t>Focuses on building app functionality without spending time managing the servers and infrastructures required to do so</a:t>
          </a:r>
        </a:p>
      </dgm:t>
    </dgm:pt>
    <dgm:pt modelId="{71D05397-61CF-435A-9E2E-6C61B7515B72}" type="parTrans" cxnId="{5AF53668-225C-4097-8B82-697F57916E0C}">
      <dgm:prSet/>
      <dgm:spPr/>
      <dgm:t>
        <a:bodyPr/>
        <a:lstStyle/>
        <a:p>
          <a:endParaRPr lang="en-US"/>
        </a:p>
      </dgm:t>
    </dgm:pt>
    <dgm:pt modelId="{C6F2267B-CAB0-4047-962B-CFA65CBA1A4D}" type="sibTrans" cxnId="{5AF53668-225C-4097-8B82-697F57916E0C}">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8C6EECBB-2B4A-41BA-9F97-7620B81970BA}">
      <dgm:prSet phldrT="[Text]"/>
      <dgm:spPr/>
      <dgm:t>
        <a:bodyPr/>
        <a:lstStyle/>
        <a:p>
          <a:r>
            <a:rPr lang="en-US" dirty="0"/>
            <a:t>Usually highly-scalable and event-driven</a:t>
          </a:r>
        </a:p>
      </dgm:t>
    </dgm:pt>
    <dgm:pt modelId="{2BFF1ADD-B7D3-426A-9246-7AE828E138B4}" type="parTrans" cxnId="{DA52119C-0BAF-4DC5-BCC5-0BDEC9379401}">
      <dgm:prSet/>
      <dgm:spPr/>
      <dgm:t>
        <a:bodyPr/>
        <a:lstStyle/>
        <a:p>
          <a:endParaRPr lang="en-US"/>
        </a:p>
      </dgm:t>
    </dgm:pt>
    <dgm:pt modelId="{54D45D8C-DFC7-40D2-9648-6207C6C726D9}" type="sibTrans" cxnId="{DA52119C-0BAF-4DC5-BCC5-0BDEC9379401}">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4">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4">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4">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4">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4">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4">
        <dgm:presLayoutVars>
          <dgm:bulletEnabled val="1"/>
        </dgm:presLayoutVars>
      </dgm:prSet>
      <dgm:spPr/>
    </dgm:pt>
    <dgm:pt modelId="{7803EDA1-F126-4217-A778-D03875B72911}" type="pres">
      <dgm:prSet presAssocID="{40295AA7-7184-46C0-80B2-F966DC370493}" presName="space" presStyleCnt="0"/>
      <dgm:spPr/>
    </dgm:pt>
    <dgm:pt modelId="{D6A67FA9-1EEB-430C-9838-32DA9774E9F9}" type="pres">
      <dgm:prSet presAssocID="{A761BEA5-82C3-4D50-966C-F9D4AF12F5C6}" presName="composite" presStyleCnt="0"/>
      <dgm:spPr/>
    </dgm:pt>
    <dgm:pt modelId="{D985F478-3B00-4A77-9257-0B4746481FD9}" type="pres">
      <dgm:prSet presAssocID="{A761BEA5-82C3-4D50-966C-F9D4AF12F5C6}" presName="parTx" presStyleLbl="alignNode1" presStyleIdx="3" presStyleCnt="4">
        <dgm:presLayoutVars>
          <dgm:chMax val="0"/>
          <dgm:chPref val="0"/>
          <dgm:bulletEnabled val="1"/>
        </dgm:presLayoutVars>
      </dgm:prSet>
      <dgm:spPr/>
    </dgm:pt>
    <dgm:pt modelId="{24420D1C-1401-4A8F-A891-6F14EA0DDCD8}" type="pres">
      <dgm:prSet presAssocID="{A761BEA5-82C3-4D50-966C-F9D4AF12F5C6}" presName="desTx" presStyleLbl="alignAccFollowNode1" presStyleIdx="3" presStyleCnt="4">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7890910B-7974-452D-9EB3-137435CE6415}" type="presOf" srcId="{3542010A-ECEC-4BB1-BFC9-02F46EC68D08}" destId="{24420D1C-1401-4A8F-A891-6F14EA0DDCD8}" srcOrd="0" destOrd="0" presId="urn:microsoft.com/office/officeart/2005/8/layout/hList1"/>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1E339828-9881-47D6-81DB-3CB04DB6A163}" type="presOf" srcId="{A761BEA5-82C3-4D50-966C-F9D4AF12F5C6}" destId="{D985F478-3B00-4A77-9257-0B4746481FD9}" srcOrd="0" destOrd="0" presId="urn:microsoft.com/office/officeart/2005/8/layout/hList1"/>
    <dgm:cxn modelId="{5BC87C31-47CF-42E7-BF02-C200DA872047}" type="presOf" srcId="{72C5D0FE-C52C-4CC9-A85C-E567052534C0}" destId="{EA0FAFDC-D1D7-444C-B7CB-4A6E48C04EEF}" srcOrd="0" destOrd="2" presId="urn:microsoft.com/office/officeart/2005/8/layout/hList1"/>
    <dgm:cxn modelId="{3FA30533-5C83-4A4E-B5CB-DEF26A49A478}" type="presOf" srcId="{8C6EECBB-2B4A-41BA-9F97-7620B81970BA}" destId="{24420D1C-1401-4A8F-A891-6F14EA0DDCD8}" srcOrd="0" destOrd="2" presId="urn:microsoft.com/office/officeart/2005/8/layout/hList1"/>
    <dgm:cxn modelId="{07B9F45D-469E-40B4-A158-72070C186E7B}" type="presOf" srcId="{7C342E3D-8281-402B-9304-4907050C7DB4}" destId="{2154271D-ED56-458E-A70C-58BF5C0389E1}" srcOrd="0" destOrd="0" presId="urn:microsoft.com/office/officeart/2005/8/layout/hList1"/>
    <dgm:cxn modelId="{D2054161-BE36-4CE7-93B9-F93553A348CD}" srcId="{FFC214CA-EDAD-46C3-970A-D2821ED39634}" destId="{A761BEA5-82C3-4D50-966C-F9D4AF12F5C6}" srcOrd="3" destOrd="0" parTransId="{C8FE868F-93D3-4EF4-82C6-21794B4B585B}" sibTransId="{28162833-4B26-4378-8CFB-5938A2D7230E}"/>
    <dgm:cxn modelId="{EB807F42-367E-488C-B1E6-E9AB021E5549}" srcId="{6669E149-3258-4A2D-AF97-455CBD8CCD60}" destId="{18DD9011-26FA-4AC4-8510-49B153655E0C}" srcOrd="0" destOrd="0" parTransId="{D6F9FA6F-EEA0-45BC-8716-A6EAE8597356}" sibTransId="{6A19E1BA-ED38-4400-8FD4-DFF5BD25341E}"/>
    <dgm:cxn modelId="{5AF53668-225C-4097-8B82-697F57916E0C}" srcId="{A761BEA5-82C3-4D50-966C-F9D4AF12F5C6}" destId="{7316B9C0-E807-4142-96E8-5A5F3F904DB9}" srcOrd="1" destOrd="0" parTransId="{71D05397-61CF-435A-9E2E-6C61B7515B72}" sibTransId="{C6F2267B-CAB0-4047-962B-CFA65CBA1A4D}"/>
    <dgm:cxn modelId="{6C407E6B-DB35-41F2-86FF-B930EDEC0D36}" srcId="{6669E149-3258-4A2D-AF97-455CBD8CCD60}" destId="{B5E41F8A-0583-4C5E-99A7-D2743A032E63}" srcOrd="3" destOrd="0" parTransId="{15640D65-A34B-4DCE-AA39-C4C2721C1A9E}" sibTransId="{40AFF7D8-D38F-42AF-A75E-5CCF40DE0DE7}"/>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9F4D356F-57A0-43D5-B524-96FAAAA6CE96}" srcId="{FFC214CA-EDAD-46C3-970A-D2821ED39634}" destId="{7C342E3D-8281-402B-9304-4907050C7DB4}" srcOrd="0" destOrd="0" parTransId="{E55AB137-ECED-41D4-9A72-D8C19851B4C5}" sibTransId="{3582DEEB-4364-410E-AA37-ABDD94AD8758}"/>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BDDC4593-63E2-473A-BCED-3447A65339C6}" type="presOf" srcId="{7316B9C0-E807-4142-96E8-5A5F3F904DB9}" destId="{24420D1C-1401-4A8F-A891-6F14EA0DDCD8}" srcOrd="0" destOrd="1" presId="urn:microsoft.com/office/officeart/2005/8/layout/hList1"/>
    <dgm:cxn modelId="{DA52119C-0BAF-4DC5-BCC5-0BDEC9379401}" srcId="{A761BEA5-82C3-4D50-966C-F9D4AF12F5C6}" destId="{8C6EECBB-2B4A-41BA-9F97-7620B81970BA}" srcOrd="2" destOrd="0" parTransId="{2BFF1ADD-B7D3-426A-9246-7AE828E138B4}" sibTransId="{54D45D8C-DFC7-40D2-9648-6207C6C726D9}"/>
    <dgm:cxn modelId="{01172FA7-92DB-43AC-8240-88513C674619}" type="presOf" srcId="{E74A751B-C07D-4448-8031-81B206C9D432}" destId="{4EA6E10D-5137-47EA-9D3A-579A57F8F58C}" srcOrd="0" destOrd="1" presId="urn:microsoft.com/office/officeart/2005/8/layout/hList1"/>
    <dgm:cxn modelId="{DB3855B3-6742-41A9-8D35-3D927E0F53A1}" srcId="{A761BEA5-82C3-4D50-966C-F9D4AF12F5C6}" destId="{3542010A-ECEC-4BB1-BFC9-02F46EC68D08}" srcOrd="0" destOrd="0" parTransId="{9E5AA92D-7709-41FA-A7CE-7658AB8D2FA0}" sibTransId="{6CB9F086-E852-44D9-96A6-FEAB283B083D}"/>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 modelId="{34032AEB-8BFB-4F59-B887-AD60FC9169D6}" type="presParOf" srcId="{681B6466-4FB5-408C-9352-EDE17B2C53E4}" destId="{7803EDA1-F126-4217-A778-D03875B72911}" srcOrd="5" destOrd="0" presId="urn:microsoft.com/office/officeart/2005/8/layout/hList1"/>
    <dgm:cxn modelId="{DF331981-F8A0-4BBA-8D2B-70638BC99C77}" type="presParOf" srcId="{681B6466-4FB5-408C-9352-EDE17B2C53E4}" destId="{D6A67FA9-1EEB-430C-9838-32DA9774E9F9}" srcOrd="6" destOrd="0" presId="urn:microsoft.com/office/officeart/2005/8/layout/hList1"/>
    <dgm:cxn modelId="{84E98116-FDDF-4202-8A7A-5CCC7BAE3A6D}" type="presParOf" srcId="{D6A67FA9-1EEB-430C-9838-32DA9774E9F9}" destId="{D985F478-3B00-4A77-9257-0B4746481FD9}" srcOrd="0" destOrd="0" presId="urn:microsoft.com/office/officeart/2005/8/layout/hList1"/>
    <dgm:cxn modelId="{4EFA26CD-BACE-41CB-B3BA-D8D2C74448BA}" type="presParOf" srcId="{D6A67FA9-1EEB-430C-9838-32DA9774E9F9}" destId="{24420D1C-1401-4A8F-A891-6F14EA0DDC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3319" y="330790"/>
          <a:ext cx="1995824" cy="4032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IaaS</a:t>
          </a:r>
        </a:p>
      </dsp:txBody>
      <dsp:txXfrm>
        <a:off x="3319" y="330790"/>
        <a:ext cx="1995824" cy="403200"/>
      </dsp:txXfrm>
    </dsp:sp>
    <dsp:sp modelId="{EA0FAFDC-D1D7-444C-B7CB-4A6E48C04EEF}">
      <dsp:nvSpPr>
        <dsp:cNvPr id="0" name=""/>
        <dsp:cNvSpPr/>
      </dsp:nvSpPr>
      <dsp:spPr>
        <a:xfrm>
          <a:off x="3319" y="733990"/>
          <a:ext cx="1995824" cy="252722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Infrastructure</a:t>
          </a:r>
        </a:p>
        <a:p>
          <a:pPr marL="114300" lvl="1" indent="-114300" algn="l" defTabSz="622300">
            <a:lnSpc>
              <a:spcPct val="90000"/>
            </a:lnSpc>
            <a:spcBef>
              <a:spcPct val="0"/>
            </a:spcBef>
            <a:spcAft>
              <a:spcPct val="15000"/>
            </a:spcAft>
            <a:buChar char="•"/>
          </a:pPr>
          <a:r>
            <a:rPr lang="en-US" sz="1400" kern="1200" dirty="0"/>
            <a:t>Most basic form of cloud computing services</a:t>
          </a:r>
        </a:p>
        <a:p>
          <a:pPr marL="114300" lvl="1" indent="-114300" algn="l" defTabSz="622300">
            <a:lnSpc>
              <a:spcPct val="90000"/>
            </a:lnSpc>
            <a:spcBef>
              <a:spcPct val="0"/>
            </a:spcBef>
            <a:spcAft>
              <a:spcPct val="15000"/>
            </a:spcAft>
            <a:buChar char="•"/>
          </a:pPr>
          <a:r>
            <a:rPr lang="en-US" sz="1400" kern="1200" dirty="0"/>
            <a:t>Rent IT infrastructure</a:t>
          </a:r>
        </a:p>
        <a:p>
          <a:pPr marL="114300" lvl="1" indent="-114300" algn="l" defTabSz="622300">
            <a:lnSpc>
              <a:spcPct val="90000"/>
            </a:lnSpc>
            <a:spcBef>
              <a:spcPct val="0"/>
            </a:spcBef>
            <a:spcAft>
              <a:spcPct val="15000"/>
            </a:spcAft>
            <a:buChar char="•"/>
          </a:pPr>
          <a:r>
            <a:rPr lang="en-US" sz="1400" kern="1200" dirty="0"/>
            <a:t>Includes:</a:t>
          </a:r>
        </a:p>
        <a:p>
          <a:pPr marL="228600" lvl="2" indent="-114300" algn="l" defTabSz="622300">
            <a:lnSpc>
              <a:spcPct val="90000"/>
            </a:lnSpc>
            <a:spcBef>
              <a:spcPct val="0"/>
            </a:spcBef>
            <a:spcAft>
              <a:spcPct val="15000"/>
            </a:spcAft>
            <a:buChar char="•"/>
          </a:pPr>
          <a:r>
            <a:rPr lang="en-US" sz="1400" kern="1200" dirty="0"/>
            <a:t>VMs, Storage,  Networks, Operating Systems</a:t>
          </a:r>
        </a:p>
      </dsp:txBody>
      <dsp:txXfrm>
        <a:off x="3319" y="733990"/>
        <a:ext cx="1995824" cy="2527222"/>
      </dsp:txXfrm>
    </dsp:sp>
    <dsp:sp modelId="{1B38D06D-C3F1-4BFA-9E94-4D8920A6B775}">
      <dsp:nvSpPr>
        <dsp:cNvPr id="0" name=""/>
        <dsp:cNvSpPr/>
      </dsp:nvSpPr>
      <dsp:spPr>
        <a:xfrm>
          <a:off x="2278559" y="330790"/>
          <a:ext cx="1995824" cy="403200"/>
        </a:xfrm>
        <a:prstGeom prst="rect">
          <a:avLst/>
        </a:prstGeom>
        <a:solidFill>
          <a:schemeClr val="accent4">
            <a:hueOff val="-5851464"/>
            <a:satOff val="-16095"/>
            <a:lumOff val="-65"/>
            <a:alphaOff val="0"/>
          </a:schemeClr>
        </a:solidFill>
        <a:ln w="25400" cap="flat" cmpd="sng" algn="ctr">
          <a:solidFill>
            <a:schemeClr val="accent4">
              <a:hueOff val="-5851464"/>
              <a:satOff val="-16095"/>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PaaS</a:t>
          </a:r>
        </a:p>
      </dsp:txBody>
      <dsp:txXfrm>
        <a:off x="2278559" y="330790"/>
        <a:ext cx="1995824" cy="403200"/>
      </dsp:txXfrm>
    </dsp:sp>
    <dsp:sp modelId="{30546133-ED95-4C7A-9D4C-363C3B53D764}">
      <dsp:nvSpPr>
        <dsp:cNvPr id="0" name=""/>
        <dsp:cNvSpPr/>
      </dsp:nvSpPr>
      <dsp:spPr>
        <a:xfrm>
          <a:off x="2278559" y="733990"/>
          <a:ext cx="1995824" cy="2527222"/>
        </a:xfrm>
        <a:prstGeom prst="rect">
          <a:avLst/>
        </a:prstGeom>
        <a:solidFill>
          <a:schemeClr val="accent4">
            <a:tint val="40000"/>
            <a:alpha val="90000"/>
            <a:hueOff val="-6057572"/>
            <a:satOff val="-14836"/>
            <a:lumOff val="-648"/>
            <a:alphaOff val="0"/>
          </a:schemeClr>
        </a:solidFill>
        <a:ln w="25400" cap="flat" cmpd="sng" algn="ctr">
          <a:solidFill>
            <a:schemeClr val="accent4">
              <a:tint val="40000"/>
              <a:alpha val="90000"/>
              <a:hueOff val="-6057572"/>
              <a:satOff val="-14836"/>
              <a:lumOff val="-6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Platform</a:t>
          </a:r>
        </a:p>
        <a:p>
          <a:pPr marL="114300" lvl="1" indent="-114300" algn="l" defTabSz="622300">
            <a:lnSpc>
              <a:spcPct val="90000"/>
            </a:lnSpc>
            <a:spcBef>
              <a:spcPct val="0"/>
            </a:spcBef>
            <a:spcAft>
              <a:spcPct val="15000"/>
            </a:spcAft>
            <a:buChar char="•"/>
          </a:pPr>
          <a:r>
            <a:rPr lang="en-US" sz="1400" kern="1200" dirty="0"/>
            <a:t>Services that provide on-demand environments for developing, testing, delivering, and managing software applications</a:t>
          </a:r>
        </a:p>
        <a:p>
          <a:pPr marL="114300" lvl="1" indent="-114300" algn="l" defTabSz="622300">
            <a:lnSpc>
              <a:spcPct val="90000"/>
            </a:lnSpc>
            <a:spcBef>
              <a:spcPct val="0"/>
            </a:spcBef>
            <a:spcAft>
              <a:spcPct val="15000"/>
            </a:spcAft>
            <a:buChar char="•"/>
          </a:pPr>
          <a:r>
            <a:rPr lang="en-US" sz="1400" kern="1200" dirty="0"/>
            <a:t>No (less) need to manage underlying infrastructure</a:t>
          </a:r>
        </a:p>
      </dsp:txBody>
      <dsp:txXfrm>
        <a:off x="2278559" y="733990"/>
        <a:ext cx="1995824" cy="2527222"/>
      </dsp:txXfrm>
    </dsp:sp>
    <dsp:sp modelId="{E90341B0-C213-4ADD-81CB-37184CA654F9}">
      <dsp:nvSpPr>
        <dsp:cNvPr id="0" name=""/>
        <dsp:cNvSpPr/>
      </dsp:nvSpPr>
      <dsp:spPr>
        <a:xfrm>
          <a:off x="4553799" y="330790"/>
          <a:ext cx="1995824" cy="403200"/>
        </a:xfrm>
        <a:prstGeom prst="rect">
          <a:avLst/>
        </a:prstGeom>
        <a:solidFill>
          <a:schemeClr val="accent4">
            <a:hueOff val="-11702929"/>
            <a:satOff val="-32190"/>
            <a:lumOff val="-131"/>
            <a:alphaOff val="0"/>
          </a:schemeClr>
        </a:solidFill>
        <a:ln w="25400" cap="flat" cmpd="sng" algn="ctr">
          <a:solidFill>
            <a:schemeClr val="accent4">
              <a:hueOff val="-11702929"/>
              <a:satOff val="-32190"/>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SaaS</a:t>
          </a:r>
        </a:p>
      </dsp:txBody>
      <dsp:txXfrm>
        <a:off x="4553799" y="330790"/>
        <a:ext cx="1995824" cy="403200"/>
      </dsp:txXfrm>
    </dsp:sp>
    <dsp:sp modelId="{4EA6E10D-5137-47EA-9D3A-579A57F8F58C}">
      <dsp:nvSpPr>
        <dsp:cNvPr id="0" name=""/>
        <dsp:cNvSpPr/>
      </dsp:nvSpPr>
      <dsp:spPr>
        <a:xfrm>
          <a:off x="4553799" y="733990"/>
          <a:ext cx="1995824" cy="2527222"/>
        </a:xfrm>
        <a:prstGeom prst="rect">
          <a:avLst/>
        </a:prstGeom>
        <a:solidFill>
          <a:schemeClr val="accent4">
            <a:tint val="40000"/>
            <a:alpha val="90000"/>
            <a:hueOff val="-12115144"/>
            <a:satOff val="-29673"/>
            <a:lumOff val="-1297"/>
            <a:alphaOff val="0"/>
          </a:schemeClr>
        </a:solidFill>
        <a:ln w="25400" cap="flat" cmpd="sng" algn="ctr">
          <a:solidFill>
            <a:schemeClr val="accent4">
              <a:tint val="40000"/>
              <a:alpha val="90000"/>
              <a:hueOff val="-12115144"/>
              <a:satOff val="-29673"/>
              <a:lumOff val="-1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Software</a:t>
          </a:r>
        </a:p>
        <a:p>
          <a:pPr marL="114300" lvl="1" indent="-114300" algn="l" defTabSz="622300">
            <a:lnSpc>
              <a:spcPct val="90000"/>
            </a:lnSpc>
            <a:spcBef>
              <a:spcPct val="0"/>
            </a:spcBef>
            <a:spcAft>
              <a:spcPct val="15000"/>
            </a:spcAft>
            <a:buChar char="•"/>
          </a:pPr>
          <a:r>
            <a:rPr lang="en-US" sz="1400" kern="1200" dirty="0"/>
            <a:t>Delivery of software applications over the internet</a:t>
          </a:r>
        </a:p>
        <a:p>
          <a:pPr marL="114300" lvl="1" indent="-114300" algn="l" defTabSz="622300">
            <a:lnSpc>
              <a:spcPct val="90000"/>
            </a:lnSpc>
            <a:spcBef>
              <a:spcPct val="0"/>
            </a:spcBef>
            <a:spcAft>
              <a:spcPct val="15000"/>
            </a:spcAft>
            <a:buChar char="•"/>
          </a:pPr>
          <a:r>
            <a:rPr lang="en-US" sz="1400" kern="1200" dirty="0"/>
            <a:t>Usually as an on-demand/subscription basis</a:t>
          </a:r>
        </a:p>
        <a:p>
          <a:pPr marL="114300" lvl="1" indent="-114300" algn="l" defTabSz="622300">
            <a:lnSpc>
              <a:spcPct val="90000"/>
            </a:lnSpc>
            <a:spcBef>
              <a:spcPct val="0"/>
            </a:spcBef>
            <a:spcAft>
              <a:spcPct val="15000"/>
            </a:spcAft>
            <a:buChar char="•"/>
          </a:pPr>
          <a:r>
            <a:rPr lang="en-US" sz="1400" kern="1200" dirty="0"/>
            <a:t>Cloud provider hosts and manages the software application and underlying infrastructure</a:t>
          </a:r>
        </a:p>
      </dsp:txBody>
      <dsp:txXfrm>
        <a:off x="4553799" y="733990"/>
        <a:ext cx="1995824" cy="2527222"/>
      </dsp:txXfrm>
    </dsp:sp>
    <dsp:sp modelId="{D985F478-3B00-4A77-9257-0B4746481FD9}">
      <dsp:nvSpPr>
        <dsp:cNvPr id="0" name=""/>
        <dsp:cNvSpPr/>
      </dsp:nvSpPr>
      <dsp:spPr>
        <a:xfrm>
          <a:off x="6829039" y="330790"/>
          <a:ext cx="1995824" cy="4032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Serverless</a:t>
          </a:r>
        </a:p>
      </dsp:txBody>
      <dsp:txXfrm>
        <a:off x="6829039" y="330790"/>
        <a:ext cx="1995824" cy="403200"/>
      </dsp:txXfrm>
    </dsp:sp>
    <dsp:sp modelId="{24420D1C-1401-4A8F-A891-6F14EA0DDCD8}">
      <dsp:nvSpPr>
        <dsp:cNvPr id="0" name=""/>
        <dsp:cNvSpPr/>
      </dsp:nvSpPr>
      <dsp:spPr>
        <a:xfrm>
          <a:off x="6829039" y="733990"/>
          <a:ext cx="1995824" cy="2527222"/>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Overlaps with PaaS</a:t>
          </a:r>
        </a:p>
        <a:p>
          <a:pPr marL="114300" lvl="1" indent="-114300" algn="l" defTabSz="622300">
            <a:lnSpc>
              <a:spcPct val="90000"/>
            </a:lnSpc>
            <a:spcBef>
              <a:spcPct val="0"/>
            </a:spcBef>
            <a:spcAft>
              <a:spcPct val="15000"/>
            </a:spcAft>
            <a:buChar char="•"/>
          </a:pPr>
          <a:r>
            <a:rPr lang="en-US" sz="1400" kern="1200" dirty="0"/>
            <a:t>Focuses on building app functionality without spending time managing the servers and infrastructures required to do so</a:t>
          </a:r>
        </a:p>
        <a:p>
          <a:pPr marL="114300" lvl="1" indent="-114300" algn="l" defTabSz="622300">
            <a:lnSpc>
              <a:spcPct val="90000"/>
            </a:lnSpc>
            <a:spcBef>
              <a:spcPct val="0"/>
            </a:spcBef>
            <a:spcAft>
              <a:spcPct val="15000"/>
            </a:spcAft>
            <a:buChar char="•"/>
          </a:pPr>
          <a:r>
            <a:rPr lang="en-US" sz="1400" kern="1200" dirty="0"/>
            <a:t>Usually highly-scalable and event-driven</a:t>
          </a:r>
        </a:p>
      </dsp:txBody>
      <dsp:txXfrm>
        <a:off x="6829039" y="733990"/>
        <a:ext cx="1995824" cy="2527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docs.microsoft.com/en-us/azure/sql-data-warehouse/"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docs.microsoft.com/en-us/sql/relational-databases/polybase/polybase-versioned-feature-summary?view=sql-server-2017" TargetMode="External"/><Relationship Id="rId7" Type="http://schemas.openxmlformats.org/officeDocument/2006/relationships/image" Target="../media/image15.svg"/><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docs.microsoft.com/en-us/azure/data-factor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us/services/"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SQL Data Warehouse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SQL Data Warehouse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SQL Data Warehouse is a cloud-based Enterprise Data Warehouse (EDW) that leverages Massively Parallel Processing (MPP) to quickly run complex queries across petabytes of data. Use SQL Data Warehouse as a key component of a big data solution. Import big data into SQL Data Warehouse with simple </a:t>
            </a:r>
            <a:r>
              <a:rPr lang="en-US" dirty="0" err="1"/>
              <a:t>PolyBase</a:t>
            </a:r>
            <a:r>
              <a:rPr lang="en-US" dirty="0"/>
              <a:t> T-SQL queries, and then use the power of MPP to run high-performance analytics.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 "external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0318" y="2056450"/>
            <a:ext cx="933450" cy="904875"/>
          </a:xfrm>
          <a:prstGeom prst="rect">
            <a:avLst/>
          </a:prstGeom>
        </p:spPr>
      </p:pic>
      <p:pic>
        <p:nvPicPr>
          <p:cNvPr id="11" name="Graphic 10">
            <a:extLst>
              <a:ext uri="{FF2B5EF4-FFF2-40B4-BE49-F238E27FC236}">
                <a16:creationId xmlns:a16="http://schemas.microsoft.com/office/drawing/2014/main" id="{F71CC3D6-126F-4EA7-8687-6A0653651BD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36335" t="30844" r="36335" b="35057"/>
          <a:stretch/>
        </p:blipFill>
        <p:spPr>
          <a:xfrm>
            <a:off x="7115829" y="1413538"/>
            <a:ext cx="961882" cy="931668"/>
          </a:xfrm>
          <a:prstGeom prst="rect">
            <a:avLst/>
          </a:prstGeom>
        </p:spPr>
      </p:pic>
      <p:pic>
        <p:nvPicPr>
          <p:cNvPr id="13" name="Graphic 12">
            <a:extLst>
              <a:ext uri="{FF2B5EF4-FFF2-40B4-BE49-F238E27FC236}">
                <a16:creationId xmlns:a16="http://schemas.microsoft.com/office/drawing/2014/main" id="{383B2DB2-BBE9-488F-ABE2-1264F9CEF3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15829" y="2778562"/>
            <a:ext cx="961882" cy="757344"/>
          </a:xfrm>
          <a:prstGeom prst="rect">
            <a:avLst/>
          </a:prstGeom>
        </p:spPr>
      </p:pic>
      <p:cxnSp>
        <p:nvCxnSpPr>
          <p:cNvPr id="17" name="Connector: Elbow 16">
            <a:extLst>
              <a:ext uri="{FF2B5EF4-FFF2-40B4-BE49-F238E27FC236}">
                <a16:creationId xmlns:a16="http://schemas.microsoft.com/office/drawing/2014/main" id="{33F32B16-DB84-409F-8543-15E86C0D522A}"/>
              </a:ext>
            </a:extLst>
          </p:cNvPr>
          <p:cNvCxnSpPr>
            <a:stCxn id="7" idx="0"/>
            <a:endCxn id="11" idx="1"/>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2B369B7-C21D-4F05-9FE0-17A034ABD306}"/>
              </a:ext>
            </a:extLst>
          </p:cNvPr>
          <p:cNvCxnSpPr>
            <a:cxnSpLocks/>
            <a:stCxn id="7" idx="2"/>
            <a:endCxn id="13" idx="1"/>
          </p:cNvCxnSpPr>
          <p:nvPr/>
        </p:nvCxnSpPr>
        <p:spPr>
          <a:xfrm rot="16200000" flipH="1">
            <a:off x="6378482" y="2419886"/>
            <a:ext cx="195909"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SQL Data Warehouse.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4867582" cy="697312"/>
          </a:xfrm>
        </p:spPr>
        <p:txBody>
          <a:bodyPr/>
          <a:lstStyle/>
          <a:p>
            <a:r>
              <a:rPr lang="en-US" dirty="0"/>
              <a:t>Azure SQL DB vs. Azure SQL DW</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50" dirty="0">
                <a:hlinkClick r:id="rId2"/>
              </a:rPr>
              <a:t>https://stackify.com/azure-sql-database-vs-warehouse/</a:t>
            </a:r>
            <a:endParaRPr lang="en-US" sz="105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1386826536"/>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SQL Data Warehouse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32</a:t>
                      </a:r>
                    </a:p>
                  </a:txBody>
                  <a:tcPr marL="13167" marR="13167" marT="13167" marB="13167" anchor="ctr"/>
                </a:tc>
                <a:extLst>
                  <a:ext uri="{0D108BD9-81ED-4DB2-BD59-A6C34878D82A}">
                    <a16:rowId xmlns:a16="http://schemas.microsoft.com/office/drawing/2014/main" val="1658325485"/>
                  </a:ext>
                </a:extLst>
              </a:tr>
            </a:tbl>
          </a:graphicData>
        </a:graphic>
      </p:graphicFrame>
    </p:spTree>
    <p:extLst>
      <p:ext uri="{BB962C8B-B14F-4D97-AF65-F5344CB8AC3E}">
        <p14:creationId xmlns:p14="http://schemas.microsoft.com/office/powerpoint/2010/main" val="956096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Azure Data Lake Store</a:t>
            </a:r>
          </a:p>
        </p:txBody>
      </p:sp>
    </p:spTree>
    <p:extLst>
      <p:ext uri="{BB962C8B-B14F-4D97-AF65-F5344CB8AC3E}">
        <p14:creationId xmlns:p14="http://schemas.microsoft.com/office/powerpoint/2010/main" val="971237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SQL Data Warehouse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 Store</a:t>
            </a:r>
          </a:p>
          <a:p>
            <a:pPr marL="0" indent="0">
              <a:spcBef>
                <a:spcPts val="1600"/>
              </a:spcBef>
              <a:buNone/>
            </a:pPr>
            <a:r>
              <a:rPr lang="en-US" b="1" dirty="0"/>
              <a:t>Other Types</a:t>
            </a:r>
          </a:p>
          <a:p>
            <a:pPr marL="285750" indent="-285750"/>
            <a:r>
              <a:rPr lang="en-US" b="1" dirty="0"/>
              <a:t>Azure </a:t>
            </a:r>
            <a:r>
              <a:rPr lang="en-US" b="1" dirty="0" err="1"/>
              <a:t>CosmosDB</a:t>
            </a:r>
            <a:endParaRPr lang="en-US" b="1" dirty="0"/>
          </a:p>
          <a:p>
            <a:pPr marL="285750" indent="-285750"/>
            <a:r>
              <a:rPr lang="en-US" b="1" dirty="0"/>
              <a:t>Streaming Data</a:t>
            </a:r>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507988024"/>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Blob</a:t>
                      </a:r>
                    </a:p>
                    <a:p>
                      <a:r>
                        <a:rPr lang="en-US" sz="1200" b="0" i="0" u="none" strike="noStrike" cap="none" dirty="0">
                          <a:solidFill>
                            <a:schemeClr val="bg1"/>
                          </a:solidFill>
                          <a:effectLst/>
                          <a:latin typeface="+mn-lt"/>
                          <a:ea typeface="+mn-ea"/>
                          <a:cs typeface="+mn-cs"/>
                          <a:sym typeface="Arial"/>
                        </a:rPr>
                        <a:t>Massively-scalable object storage for unstructured data</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Cost-effective for massive volume</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Tiered storage options</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indent="-285750">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116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91797" y="2226753"/>
            <a:ext cx="2792606"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Tree>
    <p:extLst>
      <p:ext uri="{BB962C8B-B14F-4D97-AF65-F5344CB8AC3E}">
        <p14:creationId xmlns:p14="http://schemas.microsoft.com/office/powerpoint/2010/main" val="1256621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3359166123"/>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Shape 97"/>
        <p:cNvGrpSpPr/>
        <p:nvPr/>
      </p:nvGrpSpPr>
      <p:grpSpPr>
        <a:xfrm>
          <a:off x="0" y="0"/>
          <a:ext cx="0" cy="0"/>
          <a:chOff x="0" y="0"/>
          <a:chExt cx="0" cy="0"/>
        </a:xfrm>
      </p:grpSpPr>
      <p:pic>
        <p:nvPicPr>
          <p:cNvPr id="4" name="Picture 3">
            <a:extLst>
              <a:ext uri="{FF2B5EF4-FFF2-40B4-BE49-F238E27FC236}">
                <a16:creationId xmlns:a16="http://schemas.microsoft.com/office/drawing/2014/main" id="{07B90D02-15BF-49C8-99D3-05F10C2A0CA7}"/>
              </a:ext>
            </a:extLst>
          </p:cNvPr>
          <p:cNvPicPr>
            <a:picLocks noChangeAspect="1"/>
          </p:cNvPicPr>
          <p:nvPr/>
        </p:nvPicPr>
        <p:blipFill rotWithShape="1">
          <a:blip r:embed="rId3"/>
          <a:srcRect l="5060" t="8497" r="5823" b="7399"/>
          <a:stretch/>
        </p:blipFill>
        <p:spPr>
          <a:xfrm>
            <a:off x="0" y="149680"/>
            <a:ext cx="9144000" cy="4854273"/>
          </a:xfrm>
          <a:prstGeom prst="rect">
            <a:avLst/>
          </a:prstGeom>
        </p:spPr>
      </p:pic>
      <p:pic>
        <p:nvPicPr>
          <p:cNvPr id="6" name="Picture 5">
            <a:extLst>
              <a:ext uri="{FF2B5EF4-FFF2-40B4-BE49-F238E27FC236}">
                <a16:creationId xmlns:a16="http://schemas.microsoft.com/office/drawing/2014/main" id="{6B49256D-578C-4948-BECD-10F88A1541E2}"/>
              </a:ext>
            </a:extLst>
          </p:cNvPr>
          <p:cNvPicPr>
            <a:picLocks noChangeAspect="1"/>
          </p:cNvPicPr>
          <p:nvPr/>
        </p:nvPicPr>
        <p:blipFill rotWithShape="1">
          <a:blip r:embed="rId4"/>
          <a:srcRect l="6948" t="34199" r="67109" b="57234"/>
          <a:stretch/>
        </p:blipFill>
        <p:spPr>
          <a:xfrm>
            <a:off x="4381041" y="4421436"/>
            <a:ext cx="2372299" cy="440674"/>
          </a:xfrm>
          <a:prstGeom prst="rect">
            <a:avLst/>
          </a:prstGeom>
        </p:spPr>
      </p:pic>
      <p:sp>
        <p:nvSpPr>
          <p:cNvPr id="7" name="TextBox 6">
            <a:extLst>
              <a:ext uri="{FF2B5EF4-FFF2-40B4-BE49-F238E27FC236}">
                <a16:creationId xmlns:a16="http://schemas.microsoft.com/office/drawing/2014/main" id="{2F3B6CF4-01F0-434D-AA62-E26095D0AC98}"/>
              </a:ext>
            </a:extLst>
          </p:cNvPr>
          <p:cNvSpPr txBox="1"/>
          <p:nvPr/>
        </p:nvSpPr>
        <p:spPr>
          <a:xfrm>
            <a:off x="6448540" y="281390"/>
            <a:ext cx="1919115" cy="400110"/>
          </a:xfrm>
          <a:prstGeom prst="rect">
            <a:avLst/>
          </a:prstGeom>
          <a:noFill/>
        </p:spPr>
        <p:txBody>
          <a:bodyPr wrap="none" rtlCol="0">
            <a:spAutoFit/>
          </a:bodyPr>
          <a:lstStyle/>
          <a:p>
            <a:r>
              <a:rPr lang="en-US" sz="2000" b="1" dirty="0">
                <a:solidFill>
                  <a:schemeClr val="bg1"/>
                </a:solidFill>
                <a:latin typeface="Segoe UI" panose="020B0502040204020203" pitchFamily="34" charset="0"/>
                <a:cs typeface="Segoe UI" panose="020B0502040204020203" pitchFamily="34" charset="0"/>
              </a:rPr>
              <a:t>Azure Regions</a:t>
            </a:r>
          </a:p>
        </p:txBody>
      </p:sp>
    </p:spTree>
    <p:extLst>
      <p:ext uri="{BB962C8B-B14F-4D97-AF65-F5344CB8AC3E}">
        <p14:creationId xmlns:p14="http://schemas.microsoft.com/office/powerpoint/2010/main" val="40743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520</TotalTime>
  <Words>1178</Words>
  <Application>Microsoft Office PowerPoint</Application>
  <PresentationFormat>On-screen Show (16:9)</PresentationFormat>
  <Paragraphs>191</Paragraphs>
  <Slides>21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Lato</vt:lpstr>
      <vt:lpstr>Segoe UI</vt:lpstr>
      <vt:lpstr>Raleway</vt:lpstr>
      <vt:lpstr>Arial</vt:lpstr>
      <vt:lpstr>Swiss</vt:lpstr>
      <vt:lpstr>Intro to Azure and Data Platform</vt:lpstr>
      <vt:lpstr>Overview</vt:lpstr>
      <vt:lpstr>PowerPoint Presentation</vt:lpstr>
      <vt:lpstr>Top Benefits of Cloud Computing</vt:lpstr>
      <vt:lpstr>Types of Clouds</vt:lpstr>
      <vt:lpstr>Types of Cloud Services</vt:lpstr>
      <vt:lpstr>PowerPoint Presentation</vt:lpstr>
      <vt:lpstr>Reasons to Select a Region</vt:lpstr>
      <vt:lpstr>Available Service Categories</vt:lpstr>
      <vt:lpstr>PowerPoint Presentation</vt:lpstr>
      <vt:lpstr>Databases vs. Data Warehouses</vt:lpstr>
      <vt:lpstr>Azure SQL Database</vt:lpstr>
      <vt:lpstr>Azure SQL Data Warehouse</vt:lpstr>
      <vt:lpstr>What is Polybase?</vt:lpstr>
      <vt:lpstr>Just because you need to create a data warehouse, you may not need to you use Azure SQL Data Warehouse. -But Why?</vt:lpstr>
      <vt:lpstr>Azure SQL DB vs. Azure SQL DW</vt:lpstr>
      <vt:lpstr>Begin lab…</vt:lpstr>
      <vt:lpstr>Azure Data Factory</vt:lpstr>
      <vt:lpstr>PowerPoint Presentation</vt:lpstr>
      <vt:lpstr>Azure Storage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Ford, Colby</cp:lastModifiedBy>
  <cp:revision>66</cp:revision>
  <dcterms:created xsi:type="dcterms:W3CDTF">2019-01-02T02:35:54Z</dcterms:created>
  <dcterms:modified xsi:type="dcterms:W3CDTF">2019-08-29T20:37:59Z</dcterms:modified>
</cp:coreProperties>
</file>